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4"/>
  </p:notesMasterIdLst>
  <p:handoutMasterIdLst>
    <p:handoutMasterId r:id="rId15"/>
  </p:handoutMasterIdLst>
  <p:sldIdLst>
    <p:sldId id="264" r:id="rId5"/>
    <p:sldId id="307" r:id="rId6"/>
    <p:sldId id="304" r:id="rId7"/>
    <p:sldId id="319" r:id="rId8"/>
    <p:sldId id="324" r:id="rId9"/>
    <p:sldId id="323" r:id="rId10"/>
    <p:sldId id="325" r:id="rId11"/>
    <p:sldId id="326" r:id="rId12"/>
    <p:sldId id="282" r:id="rId13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napToObjects="1">
      <p:cViewPr varScale="1">
        <p:scale>
          <a:sx n="78" d="100"/>
          <a:sy n="78" d="100"/>
        </p:scale>
        <p:origin x="878" y="72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931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736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138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270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040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915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02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97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D014917C-8694-B4A4-A211-0F31F00E2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550562" cy="2545382"/>
          </a:xfrm>
          <a:custGeom>
            <a:avLst/>
            <a:gdLst>
              <a:gd name="connsiteX0" fmla="*/ 683117 w 1550562"/>
              <a:gd name="connsiteY0" fmla="*/ 0 h 2545382"/>
              <a:gd name="connsiteX1" fmla="*/ 1550562 w 1550562"/>
              <a:gd name="connsiteY1" fmla="*/ 0 h 2545382"/>
              <a:gd name="connsiteX2" fmla="*/ 1550562 w 1550562"/>
              <a:gd name="connsiteY2" fmla="*/ 7240 h 2545382"/>
              <a:gd name="connsiteX3" fmla="*/ 221868 w 1550562"/>
              <a:gd name="connsiteY3" fmla="*/ 2418735 h 2545382"/>
              <a:gd name="connsiteX4" fmla="*/ 0 w 1550562"/>
              <a:gd name="connsiteY4" fmla="*/ 2545382 h 2545382"/>
              <a:gd name="connsiteX5" fmla="*/ 0 w 1550562"/>
              <a:gd name="connsiteY5" fmla="*/ 1500516 h 2545382"/>
              <a:gd name="connsiteX6" fmla="*/ 102557 w 1550562"/>
              <a:gd name="connsiteY6" fmla="*/ 1405503 h 2545382"/>
              <a:gd name="connsiteX7" fmla="*/ 673022 w 1550562"/>
              <a:gd name="connsiteY7" fmla="*/ 200390 h 254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62" h="254538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7DB6972-BB75-254A-BA88-C0C3E6E9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682740" cy="1500050"/>
          </a:xfrm>
          <a:custGeom>
            <a:avLst/>
            <a:gdLst>
              <a:gd name="connsiteX0" fmla="*/ 0 w 682740"/>
              <a:gd name="connsiteY0" fmla="*/ 0 h 1500050"/>
              <a:gd name="connsiteX1" fmla="*/ 682740 w 682740"/>
              <a:gd name="connsiteY1" fmla="*/ 0 h 1500050"/>
              <a:gd name="connsiteX2" fmla="*/ 672647 w 682740"/>
              <a:gd name="connsiteY2" fmla="*/ 200357 h 1500050"/>
              <a:gd name="connsiteX3" fmla="*/ 102290 w 682740"/>
              <a:gd name="connsiteY3" fmla="*/ 1405281 h 1500050"/>
              <a:gd name="connsiteX4" fmla="*/ 0 w 682740"/>
              <a:gd name="connsiteY4" fmla="*/ 1500050 h 15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740" h="150005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Image 2">
            <a:extLst>
              <a:ext uri="{FF2B5EF4-FFF2-40B4-BE49-F238E27FC236}">
                <a16:creationId xmlns:a16="http://schemas.microsoft.com/office/drawing/2014/main" id="{790E862E-398F-571C-EC2C-3D17164DE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445" y="314191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975BF2-D657-C309-269D-B8D00626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563" y="1089213"/>
            <a:ext cx="9879437" cy="980844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54">
            <a:extLst>
              <a:ext uri="{FF2B5EF4-FFF2-40B4-BE49-F238E27FC236}">
                <a16:creationId xmlns:a16="http://schemas.microsoft.com/office/drawing/2014/main" id="{A0AEB4DF-13C8-8171-2BDB-FD1AD542E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0564" y="2331958"/>
            <a:ext cx="2975217" cy="3704266"/>
          </a:xfrm>
        </p:spPr>
        <p:txBody>
          <a:bodyPr lIns="91440" tIns="0" rIns="91440" b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134EBA-AF32-9F8A-370F-0D3E842F039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87154" y="2331791"/>
            <a:ext cx="6345893" cy="3721817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AE99A73D-155B-A133-9671-506F54A055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5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D5595DD5-43B0-252F-8BC6-6B74340C5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50564" y="1057274"/>
            <a:ext cx="9875463" cy="999746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BC3A3767-6C5E-8188-0A49-955BBACE3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3" y="4420134"/>
            <a:ext cx="1293237" cy="2437866"/>
          </a:xfrm>
          <a:custGeom>
            <a:avLst/>
            <a:gdLst>
              <a:gd name="connsiteX0" fmla="*/ 1293237 w 1293237"/>
              <a:gd name="connsiteY0" fmla="*/ 2437866 h 2437866"/>
              <a:gd name="connsiteX1" fmla="*/ 1292465 w 1293237"/>
              <a:gd name="connsiteY1" fmla="*/ 2437373 h 2437866"/>
              <a:gd name="connsiteX2" fmla="*/ 0 w 1293237"/>
              <a:gd name="connsiteY2" fmla="*/ 0 h 2437866"/>
              <a:gd name="connsiteX3" fmla="*/ 1293237 w 1293237"/>
              <a:gd name="connsiteY3" fmla="*/ 0 h 24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237" h="2437866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4BD7F71-D12B-4F27-1505-FF681CF55F7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0564" y="2303028"/>
            <a:ext cx="5829147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B87C65D-4EF3-18C8-18A8-477F87A37E5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7940842" y="2303028"/>
            <a:ext cx="3485184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AEFFA34C-885D-E995-D8F9-B4ACFBF31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C6639AD7-128F-B39D-B45F-0F22A2C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48479A23-C29C-C711-510C-05B69B882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443" r="10857"/>
          <a:stretch/>
        </p:blipFill>
        <p:spPr>
          <a:xfrm rot="16200000">
            <a:off x="-6447" y="6444"/>
            <a:ext cx="1961253" cy="1948364"/>
          </a:xfrm>
          <a:custGeom>
            <a:avLst/>
            <a:gdLst>
              <a:gd name="connsiteX0" fmla="*/ 1961253 w 1961253"/>
              <a:gd name="connsiteY0" fmla="*/ 0 h 1948364"/>
              <a:gd name="connsiteX1" fmla="*/ 1961253 w 1961253"/>
              <a:gd name="connsiteY1" fmla="*/ 1948364 h 1948364"/>
              <a:gd name="connsiteX2" fmla="*/ 0 w 1961253"/>
              <a:gd name="connsiteY2" fmla="*/ 1948364 h 1948364"/>
              <a:gd name="connsiteX3" fmla="*/ 0 w 1961253"/>
              <a:gd name="connsiteY3" fmla="*/ 0 h 194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1253" h="1948364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Image 2">
            <a:extLst>
              <a:ext uri="{FF2B5EF4-FFF2-40B4-BE49-F238E27FC236}">
                <a16:creationId xmlns:a16="http://schemas.microsoft.com/office/drawing/2014/main" id="{F3DC42FA-4B8F-2EFC-CAB4-1CCAB93B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626" y="4929577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65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10511627" cy="1012785"/>
          </a:xfrm>
        </p:spPr>
        <p:txBody>
          <a:bodyPr tIns="0" bIns="0"/>
          <a:lstStyle>
            <a:lvl1pPr algn="ctr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D6DED8E-165F-59D7-F01C-4EF0446E5FC0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914400" y="2316067"/>
            <a:ext cx="10511627" cy="3948557"/>
          </a:xfrm>
        </p:spPr>
        <p:txBody>
          <a:bodyPr lIns="91440" tIns="91440" rIns="91440" bIns="9144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2933FDAB-13EE-5F9F-5DFC-A5A60BC63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5081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EB515B5-2D9F-58E1-6E3C-CCBF105D8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7501" y="0"/>
            <a:ext cx="4671276" cy="6857999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>
            <a:extLst>
              <a:ext uri="{FF2B5EF4-FFF2-40B4-BE49-F238E27FC236}">
                <a16:creationId xmlns:a16="http://schemas.microsoft.com/office/drawing/2014/main" id="{5CCFEDF9-5B69-87BA-8A33-35033DA40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1" y="849782"/>
            <a:ext cx="5715000" cy="2727709"/>
          </a:xfrm>
        </p:spPr>
        <p:txBody>
          <a:bodyPr tIns="0" bIns="0"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6F10CB4-CF79-A942-DA9C-04CBB7C89D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1" y="3813606"/>
            <a:ext cx="5715000" cy="2234642"/>
          </a:xfrm>
        </p:spPr>
        <p:txBody>
          <a:bodyPr lIns="91440" tIns="0" rIns="91440" bIns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ctr" anchorCtr="0"/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952" y="758952"/>
            <a:ext cx="3932237" cy="1524662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286000"/>
            <a:ext cx="3932237" cy="35670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55372"/>
            <a:ext cx="3931920" cy="1527048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39319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F68666B-80B7-5FA5-FC9F-2F928A26B010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404343"/>
            <a:ext cx="5181600" cy="1325563"/>
          </a:xfrm>
        </p:spPr>
        <p:txBody>
          <a:bodyPr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A87BAAC-9384-2363-2089-821720F16D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0" y="1485900"/>
            <a:ext cx="3657600" cy="4457700"/>
          </a:xfrm>
        </p:spPr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A0C2D1-06AD-3620-044D-2EAE71AC87AC}"/>
              </a:ext>
            </a:extLst>
          </p:cNvPr>
          <p:cNvCxnSpPr/>
          <p:nvPr userDrawn="1"/>
        </p:nvCxnSpPr>
        <p:spPr>
          <a:xfrm>
            <a:off x="1638300" y="571500"/>
            <a:ext cx="42672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0C99D5D-5452-4897-02A9-A1B32F0BE968}"/>
              </a:ext>
            </a:extLst>
          </p:cNvPr>
          <p:cNvCxnSpPr/>
          <p:nvPr userDrawn="1"/>
        </p:nvCxnSpPr>
        <p:spPr>
          <a:xfrm>
            <a:off x="10096500" y="571500"/>
            <a:ext cx="125935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914400" y="57150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914400" y="658586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03331A5-D35A-E699-E3EA-6035EB0DCD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800" y="5185232"/>
            <a:ext cx="2971800" cy="36512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442CA476-8654-0542-5C0B-4F439516AF3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66800" y="5588228"/>
            <a:ext cx="2971800" cy="365126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033302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36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67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3" name="Image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anchor="b" anchorCtr="0">
            <a:noAutofit/>
          </a:bodyPr>
          <a:lstStyle>
            <a:lvl1pPr algn="l">
              <a:lnSpc>
                <a:spcPct val="100000"/>
              </a:lnSpc>
              <a:defRPr sz="36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Image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629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673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65393"/>
            <a:ext cx="7631709" cy="1091627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ADE444-940A-5A34-8C49-4F15BC33EEC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914400" y="2303028"/>
            <a:ext cx="3283119" cy="4144192"/>
          </a:xfrm>
        </p:spPr>
        <p:txBody>
          <a:bodyPr lIns="91440" tIns="0" rIns="91440" bIns="0">
            <a:normAutofit/>
          </a:bodyPr>
          <a:lstStyle>
            <a:lvl1pPr marL="457200" indent="-457200">
              <a:spcBef>
                <a:spcPts val="1000"/>
              </a:spcBef>
              <a:buFont typeface="+mj-lt"/>
              <a:buAutoNum type="arabicPeriod"/>
              <a:defRPr sz="1800"/>
            </a:lvl1pPr>
            <a:lvl2pPr marL="745236" indent="-342900">
              <a:spcBef>
                <a:spcPts val="1000"/>
              </a:spcBef>
              <a:buFont typeface="+mj-lt"/>
              <a:buAutoNum type="alphaLcPeriod"/>
              <a:defRPr sz="1800"/>
            </a:lvl2pPr>
            <a:lvl3pPr marL="1202436" indent="-342900">
              <a:spcBef>
                <a:spcPts val="1000"/>
              </a:spcBef>
              <a:buFont typeface="+mj-lt"/>
              <a:buAutoNum type="arabicParenR"/>
              <a:defRPr sz="1800"/>
            </a:lvl3pPr>
            <a:lvl4pPr marL="1659636" indent="-342900">
              <a:spcBef>
                <a:spcPts val="1000"/>
              </a:spcBef>
              <a:buFont typeface="+mj-lt"/>
              <a:buAutoNum type="alphaLcParenR"/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9FCB-9A9F-6B60-A95C-FCF020598D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82159" y="2303028"/>
            <a:ext cx="3763950" cy="4144192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indent="-283464">
              <a:spcBef>
                <a:spcPts val="1000"/>
              </a:spcBef>
              <a:defRPr sz="1800"/>
            </a:lvl2pPr>
            <a:lvl3pPr indent="-283464">
              <a:spcBef>
                <a:spcPts val="1000"/>
              </a:spcBef>
              <a:defRPr sz="1800"/>
            </a:lvl3pPr>
            <a:lvl4pPr indent="-283464">
              <a:spcBef>
                <a:spcPts val="1000"/>
              </a:spcBef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912B88E-830A-AD4C-378F-46EF5F77950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9454" y="965393"/>
            <a:ext cx="3202545" cy="5892607"/>
          </a:xfrm>
          <a:custGeom>
            <a:avLst/>
            <a:gdLst>
              <a:gd name="connsiteX0" fmla="*/ 0 w 3202545"/>
              <a:gd name="connsiteY0" fmla="*/ 0 h 6023366"/>
              <a:gd name="connsiteX1" fmla="*/ 3202545 w 3202545"/>
              <a:gd name="connsiteY1" fmla="*/ 0 h 6023366"/>
              <a:gd name="connsiteX2" fmla="*/ 3202545 w 3202545"/>
              <a:gd name="connsiteY2" fmla="*/ 3165406 h 6023366"/>
              <a:gd name="connsiteX3" fmla="*/ 2923656 w 3202545"/>
              <a:gd name="connsiteY3" fmla="*/ 3179481 h 6023366"/>
              <a:gd name="connsiteX4" fmla="*/ 364096 w 3202545"/>
              <a:gd name="connsiteY4" fmla="*/ 6016124 h 6023366"/>
              <a:gd name="connsiteX5" fmla="*/ 364096 w 3202545"/>
              <a:gd name="connsiteY5" fmla="*/ 6023364 h 6023366"/>
              <a:gd name="connsiteX6" fmla="*/ 1231541 w 3202545"/>
              <a:gd name="connsiteY6" fmla="*/ 6023364 h 6023366"/>
              <a:gd name="connsiteX7" fmla="*/ 1241636 w 3202545"/>
              <a:gd name="connsiteY7" fmla="*/ 5822974 h 6023366"/>
              <a:gd name="connsiteX8" fmla="*/ 3012253 w 3202545"/>
              <a:gd name="connsiteY8" fmla="*/ 4042481 h 6023366"/>
              <a:gd name="connsiteX9" fmla="*/ 3202545 w 3202545"/>
              <a:gd name="connsiteY9" fmla="*/ 4032784 h 6023366"/>
              <a:gd name="connsiteX10" fmla="*/ 3202545 w 3202545"/>
              <a:gd name="connsiteY10" fmla="*/ 4033098 h 6023366"/>
              <a:gd name="connsiteX11" fmla="*/ 3012291 w 3202545"/>
              <a:gd name="connsiteY11" fmla="*/ 4042794 h 6023366"/>
              <a:gd name="connsiteX12" fmla="*/ 1242011 w 3202545"/>
              <a:gd name="connsiteY12" fmla="*/ 5823008 h 6023366"/>
              <a:gd name="connsiteX13" fmla="*/ 1231918 w 3202545"/>
              <a:gd name="connsiteY13" fmla="*/ 6023365 h 6023366"/>
              <a:gd name="connsiteX14" fmla="*/ 3202545 w 3202545"/>
              <a:gd name="connsiteY14" fmla="*/ 6023365 h 6023366"/>
              <a:gd name="connsiteX15" fmla="*/ 3202545 w 3202545"/>
              <a:gd name="connsiteY15" fmla="*/ 6023366 h 6023366"/>
              <a:gd name="connsiteX16" fmla="*/ 0 w 3202545"/>
              <a:gd name="connsiteY16" fmla="*/ 6023366 h 60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02545" h="6023366">
                <a:moveTo>
                  <a:pt x="0" y="0"/>
                </a:moveTo>
                <a:lnTo>
                  <a:pt x="3202545" y="0"/>
                </a:lnTo>
                <a:lnTo>
                  <a:pt x="3202545" y="3165406"/>
                </a:lnTo>
                <a:lnTo>
                  <a:pt x="2923656" y="3179481"/>
                </a:lnTo>
                <a:cubicBezTo>
                  <a:pt x="1485615" y="3325450"/>
                  <a:pt x="364096" y="4539349"/>
                  <a:pt x="364096" y="6016124"/>
                </a:cubicBezTo>
                <a:lnTo>
                  <a:pt x="364096" y="6023364"/>
                </a:lnTo>
                <a:lnTo>
                  <a:pt x="1231541" y="6023364"/>
                </a:lnTo>
                <a:lnTo>
                  <a:pt x="1241636" y="5822974"/>
                </a:lnTo>
                <a:cubicBezTo>
                  <a:pt x="1336361" y="4887576"/>
                  <a:pt x="2077946" y="4138236"/>
                  <a:pt x="3012253" y="4042481"/>
                </a:cubicBezTo>
                <a:lnTo>
                  <a:pt x="3202545" y="4032784"/>
                </a:lnTo>
                <a:lnTo>
                  <a:pt x="3202545" y="4033098"/>
                </a:lnTo>
                <a:lnTo>
                  <a:pt x="3012291" y="4042794"/>
                </a:lnTo>
                <a:cubicBezTo>
                  <a:pt x="2078162" y="4138534"/>
                  <a:pt x="1336718" y="4887757"/>
                  <a:pt x="1242011" y="5823008"/>
                </a:cubicBezTo>
                <a:lnTo>
                  <a:pt x="1231918" y="6023365"/>
                </a:lnTo>
                <a:lnTo>
                  <a:pt x="3202545" y="6023365"/>
                </a:lnTo>
                <a:lnTo>
                  <a:pt x="3202545" y="6023366"/>
                </a:lnTo>
                <a:lnTo>
                  <a:pt x="0" y="6023366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9152F76-E42E-3D76-6BDB-2FA0D692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ED0348C7-D83F-0AD7-2539-41219A795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2797096" y="4000041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E911AA2D-BE77-278D-CD2E-2EB3E180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664918" y="4867733"/>
              <a:ext cx="1970627" cy="1990267"/>
            </a:xfrm>
            <a:custGeom>
              <a:avLst/>
              <a:gdLst>
                <a:gd name="connsiteX0" fmla="*/ 0 w 1970627"/>
                <a:gd name="connsiteY0" fmla="*/ 0 h 1990267"/>
                <a:gd name="connsiteX1" fmla="*/ 1970627 w 1970627"/>
                <a:gd name="connsiteY1" fmla="*/ 0 h 1990267"/>
                <a:gd name="connsiteX2" fmla="*/ 1960534 w 1970627"/>
                <a:gd name="connsiteY2" fmla="*/ 200357 h 1990267"/>
                <a:gd name="connsiteX3" fmla="*/ 190254 w 1970627"/>
                <a:gd name="connsiteY3" fmla="*/ 1980571 h 1990267"/>
                <a:gd name="connsiteX4" fmla="*/ 0 w 1970627"/>
                <a:gd name="connsiteY4" fmla="*/ 1990267 h 1990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27" h="199026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Freeform: Shape 15">
              <a:extLst>
                <a:ext uri="{FF2B5EF4-FFF2-40B4-BE49-F238E27FC236}">
                  <a16:creationId xmlns:a16="http://schemas.microsoft.com/office/drawing/2014/main" id="{B6CE0BA6-C0FD-AC39-6C31-8477E0CAF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4632096" y="5844983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Image 2">
              <a:extLst>
                <a:ext uri="{FF2B5EF4-FFF2-40B4-BE49-F238E27FC236}">
                  <a16:creationId xmlns:a16="http://schemas.microsoft.com/office/drawing/2014/main" id="{666AD1A4-36DE-12F3-BB78-BA678A59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402193" y="5492845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4" name="Slide Number Placeholder 2">
            <a:extLst>
              <a:ext uri="{FF2B5EF4-FFF2-40B4-BE49-F238E27FC236}">
                <a16:creationId xmlns:a16="http://schemas.microsoft.com/office/drawing/2014/main" id="{79071EEC-EAD1-8B22-009A-68E74589A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62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accent6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80" r:id="rId3"/>
    <p:sldLayoutId id="2147483653" r:id="rId4"/>
    <p:sldLayoutId id="2147483668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1" r:id="rId11"/>
    <p:sldLayoutId id="2147483692" r:id="rId12"/>
    <p:sldLayoutId id="2147483676" r:id="rId13"/>
    <p:sldLayoutId id="2147483656" r:id="rId14"/>
    <p:sldLayoutId id="2147483657" r:id="rId15"/>
    <p:sldLayoutId id="2147483658" r:id="rId16"/>
    <p:sldLayoutId id="2147483659" r:id="rId17"/>
    <p:sldLayoutId id="2147483693" r:id="rId18"/>
  </p:sldLayoutIdLst>
  <p:hf hdr="0" ft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38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536A1-1A23-FDCA-E791-278F673BA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Smart Shoes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4F0848-B081-1EB4-54CE-A4262714BD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HCR Lab Meeting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C5B7BB-086A-0BEE-471F-DC71F427D3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Dhruv Thakkar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0ABEC6CB-329C-133E-3B79-9A23ACBB4B3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CB3082-BBC2-2A94-685B-7A1A348E4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1395681"/>
            <a:ext cx="4038600" cy="454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534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EDA75-0988-2AC2-87F8-8DEC83A7B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119" y="514086"/>
            <a:ext cx="4848784" cy="697785"/>
          </a:xfrm>
        </p:spPr>
        <p:txBody>
          <a:bodyPr/>
          <a:lstStyle/>
          <a:p>
            <a:r>
              <a:rPr lang="en-US" dirty="0"/>
              <a:t>Final Hardware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8316A1-1258-EBE6-C9C7-EC4E52BB5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879714"/>
            <a:ext cx="5308879" cy="39803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8AE4A2-0D43-1BBB-B45A-BF12542DD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119" y="1879713"/>
            <a:ext cx="5231037" cy="398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91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1072-4A77-DB4D-DF41-58EADB7DA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653" y="457199"/>
            <a:ext cx="6784258" cy="627556"/>
          </a:xfrm>
        </p:spPr>
        <p:txBody>
          <a:bodyPr/>
          <a:lstStyle/>
          <a:p>
            <a:r>
              <a:rPr lang="en-US" dirty="0"/>
              <a:t>Data synchronization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2962-3C7F-E480-5C35-7F4860A09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942" y="1478112"/>
            <a:ext cx="5889862" cy="5254284"/>
          </a:xfrm>
        </p:spPr>
        <p:txBody>
          <a:bodyPr/>
          <a:lstStyle/>
          <a:p>
            <a:r>
              <a:rPr lang="en-US" dirty="0"/>
              <a:t>The Challenge: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Force plates record data at 200 Hz with fixed time stamp.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Teensy record at random frequency (30 – 40 Hz)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Both systems are independent and must synchronize their events during the experiment</a:t>
            </a:r>
            <a:endParaRPr lang="en-US" sz="2000" dirty="0"/>
          </a:p>
          <a:p>
            <a:r>
              <a:rPr lang="en-US" dirty="0"/>
              <a:t>The Solution: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Using a hardware digital signal from Vicon for synchronization at the start of the experiment</a:t>
            </a:r>
            <a:r>
              <a:rPr lang="en-US" sz="12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Down-Sampling of Force Plate data w.r.t to the time stamps recorded by both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E95BB0-4C3B-3DCC-E606-F3208520A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290" y="3627874"/>
            <a:ext cx="2383355" cy="294846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DDB82A2-BEA8-06EC-8ADA-47BC2E23D923}"/>
              </a:ext>
            </a:extLst>
          </p:cNvPr>
          <p:cNvCxnSpPr>
            <a:cxnSpLocks/>
          </p:cNvCxnSpPr>
          <p:nvPr/>
        </p:nvCxnSpPr>
        <p:spPr>
          <a:xfrm>
            <a:off x="6967622" y="3346101"/>
            <a:ext cx="528448" cy="8943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21A6F90-C3F2-7CF7-1FB8-62C371D9E7F9}"/>
              </a:ext>
            </a:extLst>
          </p:cNvPr>
          <p:cNvSpPr txBox="1"/>
          <p:nvPr/>
        </p:nvSpPr>
        <p:spPr>
          <a:xfrm>
            <a:off x="6273804" y="3152001"/>
            <a:ext cx="7216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/>
              <a:t>DC Jack</a:t>
            </a:r>
          </a:p>
        </p:txBody>
      </p:sp>
    </p:spTree>
    <p:extLst>
      <p:ext uri="{BB962C8B-B14F-4D97-AF65-F5344CB8AC3E}">
        <p14:creationId xmlns:p14="http://schemas.microsoft.com/office/powerpoint/2010/main" val="3913219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0352" y="928687"/>
            <a:ext cx="8575195" cy="575187"/>
          </a:xfrm>
        </p:spPr>
        <p:txBody>
          <a:bodyPr/>
          <a:lstStyle/>
          <a:p>
            <a:r>
              <a:rPr lang="en-US" dirty="0"/>
              <a:t>Temporary data collections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B778AF-CE92-C1D2-2147-1E8D1EA7ECFD}"/>
              </a:ext>
            </a:extLst>
          </p:cNvPr>
          <p:cNvSpPr txBox="1"/>
          <p:nvPr/>
        </p:nvSpPr>
        <p:spPr>
          <a:xfrm>
            <a:off x="1150374" y="1764267"/>
            <a:ext cx="591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Pressure Sensor data while walking without Force Plates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55D0FCF-B922-A371-6E99-0F7E172B7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503" y="2252733"/>
            <a:ext cx="10726993" cy="45084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BB41FAD-CCF8-F220-267E-273203CE51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9276" y="634876"/>
            <a:ext cx="1092541" cy="1466306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1F492E-0353-C86A-E395-640003B1EE0F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10314037" y="736065"/>
            <a:ext cx="1104533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B7C80-39E7-D4A2-5B7A-D114CC3278A0}"/>
              </a:ext>
            </a:extLst>
          </p:cNvPr>
          <p:cNvCxnSpPr>
            <a:cxnSpLocks/>
          </p:cNvCxnSpPr>
          <p:nvPr/>
        </p:nvCxnSpPr>
        <p:spPr>
          <a:xfrm flipH="1">
            <a:off x="10415187" y="1218246"/>
            <a:ext cx="100338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218C402-F77F-2D18-042A-D1899E2EBF78}"/>
              </a:ext>
            </a:extLst>
          </p:cNvPr>
          <p:cNvCxnSpPr>
            <a:cxnSpLocks/>
          </p:cNvCxnSpPr>
          <p:nvPr/>
        </p:nvCxnSpPr>
        <p:spPr>
          <a:xfrm flipH="1">
            <a:off x="10225547" y="1071715"/>
            <a:ext cx="119302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CCB7182-A27F-277B-A9EE-6C515E3A2D27}"/>
              </a:ext>
            </a:extLst>
          </p:cNvPr>
          <p:cNvCxnSpPr>
            <a:cxnSpLocks/>
          </p:cNvCxnSpPr>
          <p:nvPr/>
        </p:nvCxnSpPr>
        <p:spPr>
          <a:xfrm flipH="1">
            <a:off x="10326329" y="1872676"/>
            <a:ext cx="10922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F2BC4E5-0D8E-58A7-AFE4-5D1F19CF5F9C}"/>
              </a:ext>
            </a:extLst>
          </p:cNvPr>
          <p:cNvSpPr txBox="1"/>
          <p:nvPr/>
        </p:nvSpPr>
        <p:spPr>
          <a:xfrm>
            <a:off x="11418570" y="582177"/>
            <a:ext cx="527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Toe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4AB6CA-DA17-37B0-FD95-ECC7A92D80CF}"/>
              </a:ext>
            </a:extLst>
          </p:cNvPr>
          <p:cNvSpPr txBox="1"/>
          <p:nvPr/>
        </p:nvSpPr>
        <p:spPr>
          <a:xfrm>
            <a:off x="11418565" y="862252"/>
            <a:ext cx="864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Meta 1-2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FE974F9-157F-FD92-CBDB-1C3633578584}"/>
              </a:ext>
            </a:extLst>
          </p:cNvPr>
          <p:cNvSpPr txBox="1"/>
          <p:nvPr/>
        </p:nvSpPr>
        <p:spPr>
          <a:xfrm>
            <a:off x="11418566" y="1091916"/>
            <a:ext cx="8648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Meta 3-4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604D01-26B5-EA4E-CE1F-1EC00AB9F5B1}"/>
              </a:ext>
            </a:extLst>
          </p:cNvPr>
          <p:cNvSpPr txBox="1"/>
          <p:nvPr/>
        </p:nvSpPr>
        <p:spPr>
          <a:xfrm>
            <a:off x="11418570" y="1698850"/>
            <a:ext cx="647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Heel</a:t>
            </a:r>
          </a:p>
        </p:txBody>
      </p:sp>
    </p:spTree>
    <p:extLst>
      <p:ext uri="{BB962C8B-B14F-4D97-AF65-F5344CB8AC3E}">
        <p14:creationId xmlns:p14="http://schemas.microsoft.com/office/powerpoint/2010/main" val="3969996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0352" y="928687"/>
            <a:ext cx="8575195" cy="575187"/>
          </a:xfrm>
        </p:spPr>
        <p:txBody>
          <a:bodyPr/>
          <a:lstStyle/>
          <a:p>
            <a:r>
              <a:rPr lang="en-US" dirty="0"/>
              <a:t>Temporary data collections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B778AF-CE92-C1D2-2147-1E8D1EA7ECFD}"/>
              </a:ext>
            </a:extLst>
          </p:cNvPr>
          <p:cNvSpPr txBox="1"/>
          <p:nvPr/>
        </p:nvSpPr>
        <p:spPr>
          <a:xfrm>
            <a:off x="935292" y="1635436"/>
            <a:ext cx="5923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Average Pressure Sensor data stepping up on Force Plates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DD4AC4-B840-6B01-4C0B-E1E29DCDD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840" y="2248608"/>
            <a:ext cx="11958320" cy="443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801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0352" y="928687"/>
            <a:ext cx="8575195" cy="575187"/>
          </a:xfrm>
        </p:spPr>
        <p:txBody>
          <a:bodyPr/>
          <a:lstStyle/>
          <a:p>
            <a:r>
              <a:rPr lang="en-US" dirty="0"/>
              <a:t>Temporary data collections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B778AF-CE92-C1D2-2147-1E8D1EA7ECFD}"/>
              </a:ext>
            </a:extLst>
          </p:cNvPr>
          <p:cNvSpPr txBox="1"/>
          <p:nvPr/>
        </p:nvSpPr>
        <p:spPr>
          <a:xfrm>
            <a:off x="935292" y="1635436"/>
            <a:ext cx="5511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All Pressure Sensor data stepping up on Force Plates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314F11-351E-ECFB-999E-D92A0BAFC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" y="2004768"/>
            <a:ext cx="11826240" cy="472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330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0352" y="928687"/>
            <a:ext cx="8575195" cy="575187"/>
          </a:xfrm>
        </p:spPr>
        <p:txBody>
          <a:bodyPr/>
          <a:lstStyle/>
          <a:p>
            <a:r>
              <a:rPr lang="en-US" dirty="0"/>
              <a:t>Temporary data collections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B778AF-CE92-C1D2-2147-1E8D1EA7ECFD}"/>
              </a:ext>
            </a:extLst>
          </p:cNvPr>
          <p:cNvSpPr txBox="1"/>
          <p:nvPr/>
        </p:nvSpPr>
        <p:spPr>
          <a:xfrm>
            <a:off x="1024424" y="1635436"/>
            <a:ext cx="4913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Data after removing extra data from shoe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4C366-8EFF-1B8D-E291-887A453FE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60" y="2136330"/>
            <a:ext cx="11816080" cy="461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883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0352" y="928687"/>
            <a:ext cx="8575195" cy="575187"/>
          </a:xfrm>
        </p:spPr>
        <p:txBody>
          <a:bodyPr/>
          <a:lstStyle/>
          <a:p>
            <a:r>
              <a:rPr lang="en-US" dirty="0"/>
              <a:t>Temporary data collections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B778AF-CE92-C1D2-2147-1E8D1EA7ECFD}"/>
              </a:ext>
            </a:extLst>
          </p:cNvPr>
          <p:cNvSpPr txBox="1"/>
          <p:nvPr/>
        </p:nvSpPr>
        <p:spPr>
          <a:xfrm>
            <a:off x="1024424" y="1635436"/>
            <a:ext cx="3469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Comparison with original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7EB0C4-A4A9-2F1B-1702-6CB480006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00" y="2136330"/>
            <a:ext cx="11744960" cy="472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06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65" y="1057274"/>
            <a:ext cx="7965461" cy="994164"/>
          </a:xfrm>
        </p:spPr>
        <p:txBody>
          <a:bodyPr/>
          <a:lstStyle/>
          <a:p>
            <a:r>
              <a:rPr lang="en-US" dirty="0"/>
              <a:t>What next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1C33-898C-4414-4665-5136EB6F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0565" y="2303029"/>
            <a:ext cx="7965460" cy="3497698"/>
          </a:xfrm>
        </p:spPr>
        <p:txBody>
          <a:bodyPr/>
          <a:lstStyle/>
          <a:p>
            <a:r>
              <a:rPr lang="en-US" sz="2400" dirty="0"/>
              <a:t>Down Sampling of data using time stamp as reference.</a:t>
            </a:r>
          </a:p>
          <a:p>
            <a:r>
              <a:rPr lang="en-US" sz="2400" dirty="0"/>
              <a:t>Starting Subject experiments for data collection. (Squats)</a:t>
            </a:r>
          </a:p>
          <a:p>
            <a:r>
              <a:rPr lang="en-US" sz="2400" dirty="0"/>
              <a:t>Processing of data and combining both datasets for training of deep learning model for GRF estimation.</a:t>
            </a:r>
          </a:p>
          <a:p>
            <a:r>
              <a:rPr lang="en-US" sz="2400" dirty="0"/>
              <a:t>Switching between various machine learning techniques for better estimation and higher accuracy.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_Win32_SL_v14" id="{59749740-91A0-46B8-82A8-B436C7A8A142}" vid="{B3F8D047-377B-4FC8-B21C-47530C6DE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{6E0605E7-F4EF-4441-988D-59AAE5F8CD58}tf78438558_win32</Template>
  <TotalTime>362</TotalTime>
  <Words>203</Words>
  <Application>Microsoft Office PowerPoint</Application>
  <PresentationFormat>Widescreen</PresentationFormat>
  <Paragraphs>33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Calibri</vt:lpstr>
      <vt:lpstr>Poppins</vt:lpstr>
      <vt:lpstr>Sabon Next LT</vt:lpstr>
      <vt:lpstr>Custom</vt:lpstr>
      <vt:lpstr>Smart Shoes</vt:lpstr>
      <vt:lpstr>Final Hardware</vt:lpstr>
      <vt:lpstr>Data synchronization</vt:lpstr>
      <vt:lpstr>Temporary data collections</vt:lpstr>
      <vt:lpstr>Temporary data collections</vt:lpstr>
      <vt:lpstr>Temporary data collections</vt:lpstr>
      <vt:lpstr>Temporary data collections</vt:lpstr>
      <vt:lpstr>Temporary data collections</vt:lpstr>
      <vt:lpstr>What next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Dhruv Thakkar</dc:creator>
  <cp:lastModifiedBy>Dhruv Thakkar</cp:lastModifiedBy>
  <cp:revision>2</cp:revision>
  <dcterms:created xsi:type="dcterms:W3CDTF">2024-10-03T09:24:23Z</dcterms:created>
  <dcterms:modified xsi:type="dcterms:W3CDTF">2024-10-04T10:51:13Z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